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2"/>
  </p:sldMasterIdLst>
  <p:handoutMasterIdLst>
    <p:handoutMasterId r:id="rId12"/>
  </p:handoutMasterIdLst>
  <p:sldIdLst>
    <p:sldId id="267" r:id="rId3"/>
    <p:sldId id="259" r:id="rId4"/>
    <p:sldId id="257" r:id="rId5"/>
    <p:sldId id="258" r:id="rId6"/>
    <p:sldId id="260" r:id="rId7"/>
    <p:sldId id="277" r:id="rId8"/>
    <p:sldId id="261" r:id="rId9"/>
    <p:sldId id="278" r:id="rId10"/>
    <p:sldId id="279" r:id="rId11"/>
  </p:sldIdLst>
  <p:sldSz cx="9144000" cy="6858000" type="screen4x3"/>
  <p:notesSz cx="6858000" cy="93138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75" autoAdjust="0"/>
    <p:restoredTop sz="94660"/>
  </p:normalViewPr>
  <p:slideViewPr>
    <p:cSldViewPr>
      <p:cViewPr varScale="1">
        <p:scale>
          <a:sx n="54" d="100"/>
          <a:sy n="54" d="100"/>
        </p:scale>
        <p:origin x="100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5BA0A55-DE52-4914-A83F-1D5907A932EF}" type="datetimeFigureOut">
              <a:rPr lang="en-US"/>
              <a:pPr>
                <a:defRPr/>
              </a:pPr>
              <a:t>12/11/2015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7138"/>
            <a:ext cx="2971800" cy="46513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3FE1D8F-F61C-48CF-8AC0-15651E039E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87571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18079-DA25-4847-8C76-6E667C56E875}" type="datetimeFigureOut">
              <a:rPr lang="en-US"/>
              <a:pPr>
                <a:defRPr/>
              </a:pPr>
              <a:t>12/11/2015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9372054F-9B88-4D34-9852-F42F4DC1FF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87965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C88DD-92EF-4A61-88E2-3712CB88DF7A}" type="datetimeFigureOut">
              <a:rPr lang="en-US"/>
              <a:pPr>
                <a:defRPr/>
              </a:pPr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809FF9-CF0D-4B3F-B87C-8F058E53AB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92755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B312C072-928A-42DC-B57D-348A54738D5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C3CA6-8424-453A-BD16-499E6DACD859}" type="datetimeFigureOut">
              <a:rPr lang="en-US"/>
              <a:pPr>
                <a:defRPr/>
              </a:pPr>
              <a:t>12/11/2015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6852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DC696-072D-4A2D-8072-6DFAEF082570}" type="datetimeFigureOut">
              <a:rPr lang="en-US"/>
              <a:pPr>
                <a:defRPr/>
              </a:pPr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BEE8BA5C-FFB2-4D7F-8B03-C21CEAAF27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26903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6" name="Rectangle 21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06B51-F743-4C8B-B792-5C9C68833418}" type="datetimeFigureOut">
              <a:rPr lang="en-US"/>
              <a:pPr>
                <a:defRPr/>
              </a:pPr>
              <a:t>12/11/2015</a:t>
            </a:fld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D837B776-E642-4883-A551-8893E75C6C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02342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9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2FEB8-9989-409E-9785-F4D9112B98EC}" type="datetimeFigureOut">
              <a:rPr lang="en-US"/>
              <a:pPr>
                <a:defRPr/>
              </a:pPr>
              <a:t>12/11/2015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9B4FF0-A4B8-4DBB-B372-21639465CD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85463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1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9" name="Rectangle 2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10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11" name="Rectangle 24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20CB1-5F0E-4C81-A624-46CCAC4310B1}" type="datetimeFigureOut">
              <a:rPr lang="en-US"/>
              <a:pPr>
                <a:defRPr/>
              </a:pPr>
              <a:t>12/11/2015</a:t>
            </a:fld>
            <a:endParaRPr lang="en-US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9CB1B83B-4C13-4B0B-97B2-3F213367BF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85588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9B050-A035-440D-ACF5-7CFE2EA4E183}" type="datetimeFigureOut">
              <a:rPr lang="en-US"/>
              <a:pPr>
                <a:defRPr/>
              </a:pPr>
              <a:t>12/11/2015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8CC8182E-6180-4A86-9C53-0BE8384EF5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9591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3" name="Rectangle 20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4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5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4C353-E34D-4685-AE1A-097E6E6784D4}" type="datetimeFigureOut">
              <a:rPr lang="en-US"/>
              <a:pPr>
                <a:defRPr/>
              </a:pPr>
              <a:t>12/11/2015</a:t>
            </a:fld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A7D3DDB-D957-472E-A03B-9B70ED9110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3378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E02B574B-B581-4A99-BD6D-C93997247A6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0FF058-82D7-4C60-999D-CFF63674BCDA}" type="datetimeFigureOut">
              <a:rPr lang="en-US"/>
              <a:pPr>
                <a:defRPr/>
              </a:pPr>
              <a:t>12/11/2015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4312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7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9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358A6D9A-326F-46F0-A43B-B3E4CE16DED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B3F06-6291-4057-8B70-31835246D187}" type="datetimeFigureOut">
              <a:rPr lang="en-US"/>
              <a:pPr>
                <a:defRPr/>
              </a:pPr>
              <a:t>12/11/2015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446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1027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102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102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>
              <a:latin typeface="Georgia" pitchFamily="18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BE4070-A984-4A9F-970D-31C691784A0E}" type="datetimeFigureOut">
              <a:rPr lang="en-US"/>
              <a:pPr>
                <a:defRPr/>
              </a:pPr>
              <a:t>12/11/2015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>
                <a:solidFill>
                  <a:srgbClr val="CF5716"/>
                </a:solidFill>
                <a:latin typeface="Georgia" panose="02040502050405020303" pitchFamily="18" charset="0"/>
              </a:defRPr>
            </a:lvl1pPr>
          </a:lstStyle>
          <a:p>
            <a:fld id="{CE1B34D4-AF00-410F-94C1-2B6E12FB6EB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5" r:id="rId1"/>
    <p:sldLayoutId id="2147484036" r:id="rId2"/>
    <p:sldLayoutId id="2147484037" r:id="rId3"/>
    <p:sldLayoutId id="2147484038" r:id="rId4"/>
    <p:sldLayoutId id="2147484039" r:id="rId5"/>
    <p:sldLayoutId id="2147484040" r:id="rId6"/>
    <p:sldLayoutId id="2147484041" r:id="rId7"/>
    <p:sldLayoutId id="2147484042" r:id="rId8"/>
    <p:sldLayoutId id="2147484043" r:id="rId9"/>
    <p:sldLayoutId id="2147484044" r:id="rId10"/>
    <p:sldLayoutId id="214748404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CF571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CF5716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CF5716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CF5716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CF5716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CF5716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CF5716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CF5716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CF5716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EB641B"/>
        </a:buClr>
        <a:buSzPct val="75000"/>
        <a:buFont typeface="Wingdings 2" panose="05020102010507070707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39639D"/>
        </a:buClr>
        <a:buSzPct val="70000"/>
        <a:buFont typeface="Wingdings" panose="05000000000000000000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474B78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8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Chapter </a:t>
            </a:r>
            <a:r>
              <a:rPr lang="en-US" dirty="0" smtClean="0"/>
              <a:t>5 </a:t>
            </a:r>
            <a:r>
              <a:rPr lang="en-US" dirty="0" smtClean="0"/>
              <a:t>Section 3</a:t>
            </a:r>
            <a:endParaRPr lang="en-US" dirty="0"/>
          </a:p>
        </p:txBody>
      </p:sp>
      <p:sp>
        <p:nvSpPr>
          <p:cNvPr id="13315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Writing Linear Equations Using Two Points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CF5716"/>
                </a:solidFill>
              </a:rPr>
              <a:t>Writing an Equation Using Two Points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altLang="en-US" smtClean="0"/>
              <a:t>Steps:</a:t>
            </a:r>
          </a:p>
          <a:p>
            <a:pPr lvl="1" eaLnBrk="1" hangingPunct="1"/>
            <a:r>
              <a:rPr lang="en-US" altLang="en-US" smtClean="0"/>
              <a:t>Find the slope between the two points using</a:t>
            </a:r>
          </a:p>
          <a:p>
            <a:pPr lvl="1" eaLnBrk="1" hangingPunct="1"/>
            <a:r>
              <a:rPr lang="en-US" altLang="en-US" smtClean="0"/>
              <a:t>Plug the slope into the equation y=mx+b</a:t>
            </a:r>
          </a:p>
          <a:p>
            <a:pPr lvl="1" eaLnBrk="1" hangingPunct="1"/>
            <a:r>
              <a:rPr lang="en-US" altLang="en-US" smtClean="0"/>
              <a:t>Choose one of the points to plug in for x and y</a:t>
            </a:r>
          </a:p>
          <a:p>
            <a:pPr lvl="1" eaLnBrk="1" hangingPunct="1"/>
            <a:r>
              <a:rPr lang="en-US" altLang="en-US" smtClean="0"/>
              <a:t>Find b</a:t>
            </a:r>
          </a:p>
          <a:p>
            <a:pPr lvl="1" eaLnBrk="1" hangingPunct="1"/>
            <a:r>
              <a:rPr lang="en-US" altLang="en-US" smtClean="0"/>
              <a:t>Rewrite the Equation in slope-intercept form 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>
              <a:buFont typeface="Wingdings 2" panose="05020102010507070707" pitchFamily="18" charset="2"/>
              <a:buNone/>
            </a:pPr>
            <a:endParaRPr lang="en-US" altLang="en-US" smtClean="0"/>
          </a:p>
        </p:txBody>
      </p:sp>
      <p:graphicFrame>
        <p:nvGraphicFramePr>
          <p:cNvPr id="14340" name="Object 4"/>
          <p:cNvGraphicFramePr>
            <a:graphicFrameLocks noChangeAspect="1"/>
          </p:cNvGraphicFramePr>
          <p:nvPr/>
        </p:nvGraphicFramePr>
        <p:xfrm>
          <a:off x="6400800" y="1752600"/>
          <a:ext cx="19812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2" name="Equation" r:id="rId3" imgW="748975" imgH="431613" progId="Equation.3">
                  <p:embed/>
                </p:oleObj>
              </mc:Choice>
              <mc:Fallback>
                <p:oleObj name="Equation" r:id="rId3" imgW="748975" imgH="431613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1752600"/>
                        <a:ext cx="19812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384175"/>
            <a:ext cx="8534400" cy="7588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altLang="en-US" smtClean="0"/>
              <a:t>Given two points: (1,6) and (3,-4) </a:t>
            </a:r>
          </a:p>
          <a:p>
            <a:pPr eaLnBrk="1" hangingPunct="1"/>
            <a:r>
              <a:rPr lang="en-US" altLang="en-US" smtClean="0"/>
              <a:t>Write a linear equation:</a:t>
            </a:r>
          </a:p>
          <a:p>
            <a:pPr lvl="1" eaLnBrk="1" hangingPunct="1"/>
            <a:endParaRPr lang="en-US" altLang="en-US" smtClean="0"/>
          </a:p>
        </p:txBody>
      </p:sp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533400" y="2590800"/>
          <a:ext cx="19812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3" name="Equation" r:id="rId3" imgW="748975" imgH="431613" progId="Equation.3">
                  <p:embed/>
                </p:oleObj>
              </mc:Choice>
              <mc:Fallback>
                <p:oleObj name="Equation" r:id="rId3" imgW="748975" imgH="431613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90800"/>
                        <a:ext cx="19812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7"/>
          <p:cNvGraphicFramePr>
            <a:graphicFrameLocks noChangeAspect="1"/>
          </p:cNvGraphicFramePr>
          <p:nvPr/>
        </p:nvGraphicFramePr>
        <p:xfrm>
          <a:off x="304800" y="3886200"/>
          <a:ext cx="1779588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4" name="Equation" r:id="rId5" imgW="672808" imgH="203112" progId="Equation.3">
                  <p:embed/>
                </p:oleObj>
              </mc:Choice>
              <mc:Fallback>
                <p:oleObj name="Equation" r:id="rId5" imgW="672808" imgH="203112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886200"/>
                        <a:ext cx="1779588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8"/>
          <p:cNvGraphicFramePr>
            <a:graphicFrameLocks noChangeAspect="1"/>
          </p:cNvGraphicFramePr>
          <p:nvPr/>
        </p:nvGraphicFramePr>
        <p:xfrm>
          <a:off x="3962400" y="2590800"/>
          <a:ext cx="3860800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5" name="Equation" r:id="rId7" imgW="1459866" imgH="393529" progId="Equation.3">
                  <p:embed/>
                </p:oleObj>
              </mc:Choice>
              <mc:Fallback>
                <p:oleObj name="Equation" r:id="rId7" imgW="1459866" imgH="393529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2590800"/>
                        <a:ext cx="3860800" cy="903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9"/>
          <p:cNvGraphicFramePr>
            <a:graphicFrameLocks noChangeAspect="1"/>
          </p:cNvGraphicFramePr>
          <p:nvPr/>
        </p:nvGraphicFramePr>
        <p:xfrm>
          <a:off x="3157538" y="3886200"/>
          <a:ext cx="1947862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6" name="Equation" r:id="rId9" imgW="736600" imgH="203200" progId="Equation.3">
                  <p:embed/>
                </p:oleObj>
              </mc:Choice>
              <mc:Fallback>
                <p:oleObj name="Equation" r:id="rId9" imgW="736600" imgH="2032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7538" y="3886200"/>
                        <a:ext cx="1947862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0"/>
          <p:cNvGraphicFramePr>
            <a:graphicFrameLocks noChangeAspect="1"/>
          </p:cNvGraphicFramePr>
          <p:nvPr/>
        </p:nvGraphicFramePr>
        <p:xfrm>
          <a:off x="6265863" y="3886200"/>
          <a:ext cx="2116137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7" name="Equation" r:id="rId11" imgW="799753" imgH="203112" progId="Equation.3">
                  <p:embed/>
                </p:oleObj>
              </mc:Choice>
              <mc:Fallback>
                <p:oleObj name="Equation" r:id="rId11" imgW="799753" imgH="203112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5863" y="3886200"/>
                        <a:ext cx="2116137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1"/>
          <p:cNvGraphicFramePr>
            <a:graphicFrameLocks noChangeAspect="1"/>
          </p:cNvGraphicFramePr>
          <p:nvPr/>
        </p:nvGraphicFramePr>
        <p:xfrm>
          <a:off x="6731000" y="5334000"/>
          <a:ext cx="1041400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8" name="Equation" r:id="rId13" imgW="393359" imgH="177646" progId="Equation.3">
                  <p:embed/>
                </p:oleObj>
              </mc:Choice>
              <mc:Fallback>
                <p:oleObj name="Equation" r:id="rId13" imgW="393359" imgH="177646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1000" y="5334000"/>
                        <a:ext cx="1041400" cy="407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2"/>
          <p:cNvGraphicFramePr>
            <a:graphicFrameLocks noChangeAspect="1"/>
          </p:cNvGraphicFramePr>
          <p:nvPr/>
        </p:nvGraphicFramePr>
        <p:xfrm>
          <a:off x="1360488" y="5257800"/>
          <a:ext cx="34004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9" name="Equation" r:id="rId15" imgW="787058" imgH="203112" progId="Equation.DSMT4">
                  <p:embed/>
                </p:oleObj>
              </mc:Choice>
              <mc:Fallback>
                <p:oleObj name="Equation" r:id="rId15" imgW="787058" imgH="203112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0488" y="5257800"/>
                        <a:ext cx="340042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ight Arrow 12"/>
          <p:cNvSpPr/>
          <p:nvPr/>
        </p:nvSpPr>
        <p:spPr>
          <a:xfrm>
            <a:off x="2743200" y="2895600"/>
            <a:ext cx="9144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ight Arrow 13"/>
          <p:cNvSpPr/>
          <p:nvPr/>
        </p:nvSpPr>
        <p:spPr>
          <a:xfrm rot="5400000">
            <a:off x="6781800" y="4648200"/>
            <a:ext cx="9144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5181600" y="3962400"/>
            <a:ext cx="9144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2209800" y="3962400"/>
            <a:ext cx="9144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1143000" y="4953000"/>
            <a:ext cx="3733800" cy="1371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758825"/>
          </a:xfrm>
        </p:spPr>
        <p:txBody>
          <a:bodyPr/>
          <a:lstStyle/>
          <a:p>
            <a:pPr eaLnBrk="1" hangingPunct="1"/>
            <a:r>
              <a:rPr lang="en-US" altLang="en-US" smtClean="0"/>
              <a:t>Examples:</a:t>
            </a:r>
          </a:p>
        </p:txBody>
      </p:sp>
      <p:sp>
        <p:nvSpPr>
          <p:cNvPr id="16387" name="Content Placeholder 3"/>
          <p:cNvSpPr>
            <a:spLocks noGrp="1"/>
          </p:cNvSpPr>
          <p:nvPr>
            <p:ph sz="half" idx="1"/>
          </p:nvPr>
        </p:nvSpPr>
        <p:spPr>
          <a:xfrm>
            <a:off x="301625" y="1371600"/>
            <a:ext cx="4038600" cy="4681538"/>
          </a:xfrm>
        </p:spPr>
        <p:txBody>
          <a:bodyPr/>
          <a:lstStyle/>
          <a:p>
            <a:pPr eaLnBrk="1" hangingPunct="1"/>
            <a:r>
              <a:rPr lang="en-US" altLang="en-US" smtClean="0"/>
              <a:t>1.  (1,6) and (3,4)</a:t>
            </a:r>
          </a:p>
        </p:txBody>
      </p:sp>
      <p:sp>
        <p:nvSpPr>
          <p:cNvPr id="16388" name="Content Placeholder 4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538"/>
          </a:xfrm>
        </p:spPr>
        <p:txBody>
          <a:bodyPr/>
          <a:lstStyle/>
          <a:p>
            <a:pPr eaLnBrk="1" hangingPunct="1"/>
            <a:r>
              <a:rPr lang="en-US" altLang="en-US" smtClean="0"/>
              <a:t>2.  (6,-2) and (-4,3)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758825"/>
          </a:xfrm>
        </p:spPr>
        <p:txBody>
          <a:bodyPr/>
          <a:lstStyle/>
          <a:p>
            <a:pPr eaLnBrk="1" hangingPunct="1"/>
            <a:r>
              <a:rPr lang="en-US" altLang="en-US" smtClean="0"/>
              <a:t>Examples: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371600"/>
            <a:ext cx="4038600" cy="4681538"/>
          </a:xfrm>
        </p:spPr>
        <p:txBody>
          <a:bodyPr/>
          <a:lstStyle/>
          <a:p>
            <a:pPr eaLnBrk="1" hangingPunct="1"/>
            <a:r>
              <a:rPr lang="en-US" altLang="en-US" smtClean="0"/>
              <a:t>3.  (-1,5) and (3,-3)</a:t>
            </a:r>
          </a:p>
        </p:txBody>
      </p:sp>
      <p:sp>
        <p:nvSpPr>
          <p:cNvPr id="17412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538"/>
          </a:xfrm>
        </p:spPr>
        <p:txBody>
          <a:bodyPr/>
          <a:lstStyle/>
          <a:p>
            <a:pPr eaLnBrk="1" hangingPunct="1"/>
            <a:r>
              <a:rPr lang="en-US" altLang="en-US" smtClean="0"/>
              <a:t>4.  (3,7) and (4,6)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758825"/>
          </a:xfrm>
        </p:spPr>
        <p:txBody>
          <a:bodyPr/>
          <a:lstStyle/>
          <a:p>
            <a:r>
              <a:rPr lang="en-US" altLang="en-US" smtClean="0"/>
              <a:t>Examples: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371600"/>
            <a:ext cx="4038600" cy="4681538"/>
          </a:xfrm>
        </p:spPr>
        <p:txBody>
          <a:bodyPr/>
          <a:lstStyle/>
          <a:p>
            <a:r>
              <a:rPr lang="en-US" altLang="en-US" smtClean="0"/>
              <a:t>5.  (6,5) and (8,15)</a:t>
            </a:r>
          </a:p>
        </p:txBody>
      </p:sp>
      <p:sp>
        <p:nvSpPr>
          <p:cNvPr id="18436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538"/>
          </a:xfrm>
        </p:spPr>
        <p:txBody>
          <a:bodyPr/>
          <a:lstStyle/>
          <a:p>
            <a:r>
              <a:rPr lang="en-US" altLang="en-US" smtClean="0"/>
              <a:t>6.  (3,-4) and (1,7)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CF5716"/>
                </a:solidFill>
              </a:rPr>
              <a:t>Class Work</a:t>
            </a:r>
          </a:p>
        </p:txBody>
      </p:sp>
      <p:sp>
        <p:nvSpPr>
          <p:cNvPr id="19459" name="Content Placeholder 4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Blue book- page 151 # 1-9, 11</a:t>
            </a:r>
          </a:p>
          <a:p>
            <a:pPr eaLnBrk="1" hangingPunct="1"/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Closure</a:t>
            </a:r>
            <a:endParaRPr lang="en-US" dirty="0"/>
          </a:p>
        </p:txBody>
      </p:sp>
      <p:sp>
        <p:nvSpPr>
          <p:cNvPr id="2048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altLang="en-US" smtClean="0"/>
              <a:t>Write on a piece of Paper</a:t>
            </a:r>
          </a:p>
          <a:p>
            <a:pPr lvl="1"/>
            <a:r>
              <a:rPr lang="en-US" altLang="en-US" smtClean="0"/>
              <a:t>1.  How to find equation of a line when given slope and y-intercept</a:t>
            </a:r>
          </a:p>
          <a:p>
            <a:pPr lvl="1"/>
            <a:r>
              <a:rPr lang="en-US" altLang="en-US" smtClean="0"/>
              <a:t>2.  How to find equation of a line given slope and a point</a:t>
            </a:r>
          </a:p>
          <a:p>
            <a:pPr lvl="1"/>
            <a:r>
              <a:rPr lang="en-US" altLang="en-US" smtClean="0"/>
              <a:t>3.  Find equation of a line given two points</a:t>
            </a:r>
          </a:p>
          <a:p>
            <a:pPr lvl="1"/>
            <a:r>
              <a:rPr lang="en-US" altLang="en-US" smtClean="0"/>
              <a:t>4.  How to find an equation of a line that is parallel to another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altLang="en-US" smtClean="0"/>
              <a:t>Page 288 # 9-17 odd, 18-20</a:t>
            </a:r>
            <a:endParaRPr lang="en-US" altLang="en-U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version>
  <revision id="1.0.37047.0"/>
</version>
</file>

<file path=customXml/itemProps1.xml><?xml version="1.0" encoding="utf-8"?>
<ds:datastoreItem xmlns:ds="http://schemas.openxmlformats.org/officeDocument/2006/customXml" ds:itemID="{38C91188-B56B-4308-BDAB-DC5EB9E082E7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288</TotalTime>
  <Words>217</Words>
  <Application>Microsoft Office PowerPoint</Application>
  <PresentationFormat>On-screen Show (4:3)</PresentationFormat>
  <Paragraphs>33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Georgia</vt:lpstr>
      <vt:lpstr>Wingdings</vt:lpstr>
      <vt:lpstr>Wingdings 2</vt:lpstr>
      <vt:lpstr>Civic</vt:lpstr>
      <vt:lpstr>Equation</vt:lpstr>
      <vt:lpstr>Writing Linear Equations Using Two Points</vt:lpstr>
      <vt:lpstr>Writing an Equation Using Two Points</vt:lpstr>
      <vt:lpstr>Example:</vt:lpstr>
      <vt:lpstr>Examples:</vt:lpstr>
      <vt:lpstr>Examples:</vt:lpstr>
      <vt:lpstr>Examples:</vt:lpstr>
      <vt:lpstr>Class Work</vt:lpstr>
      <vt:lpstr>Closure</vt:lpstr>
      <vt:lpstr>Homework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Miss Zeuggin October 13th 2008</dc:title>
  <dc:creator>JLAKE</dc:creator>
  <cp:lastModifiedBy>LAKE, JEFF</cp:lastModifiedBy>
  <cp:revision>33</cp:revision>
  <dcterms:created xsi:type="dcterms:W3CDTF">2008-10-10T17:27:02Z</dcterms:created>
  <dcterms:modified xsi:type="dcterms:W3CDTF">2015-12-11T18:45:52Z</dcterms:modified>
</cp:coreProperties>
</file>